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79" r:id="rId4"/>
    <p:sldId id="280" r:id="rId5"/>
    <p:sldId id="290" r:id="rId6"/>
    <p:sldId id="281" r:id="rId7"/>
    <p:sldId id="283" r:id="rId8"/>
    <p:sldId id="277" r:id="rId9"/>
    <p:sldId id="292" r:id="rId10"/>
    <p:sldId id="284" r:id="rId11"/>
    <p:sldId id="285" r:id="rId12"/>
    <p:sldId id="286" r:id="rId13"/>
    <p:sldId id="287" r:id="rId14"/>
    <p:sldId id="288" r:id="rId15"/>
    <p:sldId id="291" r:id="rId16"/>
    <p:sldId id="273" r:id="rId1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C0A"/>
    <a:srgbClr val="1D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>
        <p:scale>
          <a:sx n="140" d="100"/>
          <a:sy n="140" d="100"/>
        </p:scale>
        <p:origin x="-720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65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24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9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2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13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04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41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9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30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89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D032-C294-46F0-8F86-78B27C1E438D}" type="datetimeFigureOut">
              <a:rPr lang="tr-TR" smtClean="0"/>
              <a:t>04.04.2018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5679-FD96-48D7-801F-473777C24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microsoft.com/office/2007/relationships/hdphoto" Target="../media/hdphoto2.wdp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microsoft.com/office/2007/relationships/hdphoto" Target="../media/hdphoto2.wdp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file:///\\afsfile\ozelpaylasim_sertifikalar\Yurti&#231;i%20Sat&#305;&#351;\02%20PLAST&#304;K%20ANEMOSTAD%20ve%20PANJURLAR\Plastik_Urun_Bilgileri.xls" TargetMode="Externa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web.com/search/DataSheet.aspx?MatGUID=eb7a78f5948d481c9493a67f0d089646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 rot="5400000">
            <a:off x="3481276" y="-2709718"/>
            <a:ext cx="2181463" cy="9144000"/>
            <a:chOff x="203966" y="1"/>
            <a:chExt cx="1064525" cy="5143498"/>
          </a:xfrm>
          <a:noFill/>
        </p:grpSpPr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5400000" flipV="1">
              <a:off x="-1848705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1835520" y="2039487"/>
              <a:ext cx="5143498" cy="1064525"/>
            </a:xfrm>
            <a:prstGeom prst="rect">
              <a:avLst/>
            </a:prstGeom>
            <a:grpFill/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31" y="4155926"/>
            <a:ext cx="2592288" cy="36640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31" y="3622797"/>
            <a:ext cx="2592288" cy="4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0" name="Dikdörtgen 9"/>
          <p:cNvSpPr/>
          <p:nvPr/>
        </p:nvSpPr>
        <p:spPr>
          <a:xfrm>
            <a:off x="6948264" y="157627"/>
            <a:ext cx="197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ntonio" pitchFamily="2" charset="-94"/>
              </a:rPr>
              <a:t>GRILLS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27584" y="15762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PANJURLAR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 b="22338"/>
          <a:stretch/>
        </p:blipFill>
        <p:spPr>
          <a:xfrm>
            <a:off x="755589" y="2217271"/>
            <a:ext cx="2904609" cy="1161844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0373"/>
          <a:stretch/>
        </p:blipFill>
        <p:spPr>
          <a:xfrm>
            <a:off x="6269195" y="2283718"/>
            <a:ext cx="2498854" cy="1152128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15989" r="2917" b="25966"/>
          <a:stretch/>
        </p:blipFill>
        <p:spPr>
          <a:xfrm>
            <a:off x="859244" y="3579862"/>
            <a:ext cx="2697297" cy="1152128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6594" r="4062" b="23244"/>
          <a:stretch/>
        </p:blipFill>
        <p:spPr>
          <a:xfrm>
            <a:off x="6211947" y="3579862"/>
            <a:ext cx="2556102" cy="1152128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24605"/>
          <a:stretch/>
        </p:blipFill>
        <p:spPr>
          <a:xfrm>
            <a:off x="611560" y="979332"/>
            <a:ext cx="2765106" cy="1152128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 b="24220"/>
          <a:stretch/>
        </p:blipFill>
        <p:spPr>
          <a:xfrm>
            <a:off x="6410368" y="979331"/>
            <a:ext cx="2357681" cy="1142411"/>
          </a:xfrm>
          <a:prstGeom prst="rect">
            <a:avLst/>
          </a:prstGeom>
        </p:spPr>
      </p:pic>
      <p:sp>
        <p:nvSpPr>
          <p:cNvPr id="41" name="Metin kutusu 40"/>
          <p:cNvSpPr txBox="1"/>
          <p:nvPr/>
        </p:nvSpPr>
        <p:spPr>
          <a:xfrm>
            <a:off x="3575747" y="1507484"/>
            <a:ext cx="1073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  <a:latin typeface="HelveticaNeueLT Std Lt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HelveticaNeueLT Std Lt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006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988945" y="1486665"/>
            <a:ext cx="122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 smtClean="0">
                <a:solidFill>
                  <a:schemeClr val="bg1"/>
                </a:solidFill>
                <a:latin typeface="HelveticaNeueLT Std Lt"/>
              </a:rPr>
              <a:t>Conair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 025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3575747" y="2798193"/>
            <a:ext cx="114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  <a:latin typeface="HelveticaNeueLT Std Lt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HelveticaNeueLT Std Lt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010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4982838" y="2798192"/>
            <a:ext cx="1213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>
                <a:solidFill>
                  <a:schemeClr val="bg1"/>
                </a:solidFill>
                <a:latin typeface="HelveticaNeueLT Std Lt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HelveticaNeueLT Std Lt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008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3575747" y="4148739"/>
            <a:ext cx="1144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  <a:latin typeface="HelveticaNeueLT Std Lt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HelveticaNeueLT Std Lt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009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5138558" y="4142769"/>
            <a:ext cx="10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>
                <a:solidFill>
                  <a:schemeClr val="bg1"/>
                </a:solidFill>
                <a:latin typeface="HelveticaNeueLT Std Lt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HelveticaNeueLT Std Lt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011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3575747" y="1203598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  <a:latin typeface="HelveticaNeueLT Std Lt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 014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5194137" y="120220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dirty="0" err="1" smtClean="0">
                <a:solidFill>
                  <a:schemeClr val="bg1"/>
                </a:solidFill>
                <a:latin typeface="HelveticaNeueLT Std Lt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 025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3575747" y="2521194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  <a:latin typeface="HelveticaNeueLT Std Lt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 005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5194137" y="2521194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dirty="0" err="1" smtClean="0">
                <a:solidFill>
                  <a:schemeClr val="bg1"/>
                </a:solidFill>
                <a:latin typeface="HelveticaNeueLT Std Lt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 020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3575747" y="386641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UFO 01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5473059" y="3866414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dirty="0" smtClean="0">
                <a:solidFill>
                  <a:schemeClr val="bg1"/>
                </a:solidFill>
                <a:latin typeface="HelveticaNeueLT Std Lt"/>
              </a:rPr>
              <a:t>UFO 02</a:t>
            </a:r>
            <a:endParaRPr lang="tr-TR" sz="1200" dirty="0">
              <a:solidFill>
                <a:schemeClr val="bg1"/>
              </a:solidFill>
              <a:latin typeface="HelveticaNeueLT Std Lt"/>
            </a:endParaRPr>
          </a:p>
        </p:txBody>
      </p:sp>
    </p:spTree>
    <p:extLst>
      <p:ext uri="{BB962C8B-B14F-4D97-AF65-F5344CB8AC3E}">
        <p14:creationId xmlns:p14="http://schemas.microsoft.com/office/powerpoint/2010/main" val="4513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0" name="Dikdörtgen 9"/>
          <p:cNvSpPr/>
          <p:nvPr/>
        </p:nvSpPr>
        <p:spPr>
          <a:xfrm>
            <a:off x="6948264" y="157627"/>
            <a:ext cx="197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ntonio" pitchFamily="2" charset="-94"/>
              </a:rPr>
              <a:t>GRILLS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27584" y="15762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PANJURLAR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grpSp>
        <p:nvGrpSpPr>
          <p:cNvPr id="25" name="Grup 24"/>
          <p:cNvGrpSpPr/>
          <p:nvPr/>
        </p:nvGrpSpPr>
        <p:grpSpPr>
          <a:xfrm>
            <a:off x="827585" y="1075410"/>
            <a:ext cx="2657308" cy="1026290"/>
            <a:chOff x="363984" y="980728"/>
            <a:chExt cx="3900259" cy="1506336"/>
          </a:xfrm>
        </p:grpSpPr>
        <p:pic>
          <p:nvPicPr>
            <p:cNvPr id="26" name="Resim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7" t="10614" r="25778" b="30434"/>
            <a:stretch/>
          </p:blipFill>
          <p:spPr>
            <a:xfrm>
              <a:off x="363984" y="980728"/>
              <a:ext cx="1775534" cy="1506336"/>
            </a:xfrm>
            <a:prstGeom prst="rect">
              <a:avLst/>
            </a:prstGeom>
          </p:spPr>
        </p:pic>
        <p:pic>
          <p:nvPicPr>
            <p:cNvPr id="27" name="Resim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8" t="18105" r="20916" b="21129"/>
            <a:stretch/>
          </p:blipFill>
          <p:spPr>
            <a:xfrm>
              <a:off x="2139518" y="980728"/>
              <a:ext cx="2124725" cy="1506336"/>
            </a:xfrm>
            <a:prstGeom prst="rect">
              <a:avLst/>
            </a:prstGeom>
          </p:spPr>
        </p:pic>
      </p:grpSp>
      <p:grpSp>
        <p:nvGrpSpPr>
          <p:cNvPr id="28" name="Grup 27"/>
          <p:cNvGrpSpPr/>
          <p:nvPr/>
        </p:nvGrpSpPr>
        <p:grpSpPr>
          <a:xfrm>
            <a:off x="3637986" y="1075410"/>
            <a:ext cx="5401302" cy="1026290"/>
            <a:chOff x="205602" y="2636911"/>
            <a:chExt cx="7927761" cy="1506338"/>
          </a:xfrm>
        </p:grpSpPr>
        <p:pic>
          <p:nvPicPr>
            <p:cNvPr id="29" name="Resim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3" t="28989" r="21122" b="35505"/>
            <a:stretch/>
          </p:blipFill>
          <p:spPr>
            <a:xfrm>
              <a:off x="205602" y="2636912"/>
              <a:ext cx="3604334" cy="1506337"/>
            </a:xfrm>
            <a:prstGeom prst="rect">
              <a:avLst/>
            </a:prstGeom>
          </p:spPr>
        </p:pic>
        <p:pic>
          <p:nvPicPr>
            <p:cNvPr id="30" name="Resim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8" t="29442" r="14319" b="34128"/>
            <a:stretch/>
          </p:blipFill>
          <p:spPr>
            <a:xfrm>
              <a:off x="3809936" y="2636911"/>
              <a:ext cx="4323427" cy="1506337"/>
            </a:xfrm>
            <a:prstGeom prst="rect">
              <a:avLst/>
            </a:prstGeom>
          </p:spPr>
        </p:pic>
      </p:grpSp>
      <p:sp>
        <p:nvSpPr>
          <p:cNvPr id="31" name="Metin kutusu 30"/>
          <p:cNvSpPr txBox="1"/>
          <p:nvPr/>
        </p:nvSpPr>
        <p:spPr>
          <a:xfrm>
            <a:off x="947365" y="2069242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016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285637" y="2070067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017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7085857" y="2069241"/>
            <a:ext cx="96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019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4380215" y="2070067"/>
            <a:ext cx="97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018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827584" y="631422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TRANSFER MENFEZLERİ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7374145" y="635370"/>
            <a:ext cx="15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TRANSFER GRILLS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904092" y="2262596"/>
            <a:ext cx="105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015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2268988" y="2262596"/>
            <a:ext cx="9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016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7095817" y="2274874"/>
            <a:ext cx="95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018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4387685" y="2259127"/>
            <a:ext cx="956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017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6891641" y="2715766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DOOR TRANSFER GRILLS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grpSp>
        <p:nvGrpSpPr>
          <p:cNvPr id="60" name="Grup 59"/>
          <p:cNvGrpSpPr/>
          <p:nvPr/>
        </p:nvGrpSpPr>
        <p:grpSpPr>
          <a:xfrm>
            <a:off x="1619672" y="3147814"/>
            <a:ext cx="5903442" cy="1325263"/>
            <a:chOff x="539552" y="5337113"/>
            <a:chExt cx="6799050" cy="1526318"/>
          </a:xfrm>
        </p:grpSpPr>
        <p:pic>
          <p:nvPicPr>
            <p:cNvPr id="61" name="Resim 6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47" b="21885"/>
            <a:stretch/>
          </p:blipFill>
          <p:spPr>
            <a:xfrm>
              <a:off x="539552" y="5337113"/>
              <a:ext cx="3579413" cy="1506336"/>
            </a:xfrm>
            <a:prstGeom prst="rect">
              <a:avLst/>
            </a:prstGeom>
          </p:spPr>
        </p:pic>
        <p:pic>
          <p:nvPicPr>
            <p:cNvPr id="62" name="Resim 6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" t="21280" r="9356" b="23094"/>
            <a:stretch/>
          </p:blipFill>
          <p:spPr>
            <a:xfrm>
              <a:off x="4118965" y="5357096"/>
              <a:ext cx="3219637" cy="1506335"/>
            </a:xfrm>
            <a:prstGeom prst="rect">
              <a:avLst/>
            </a:prstGeom>
          </p:spPr>
        </p:pic>
      </p:grpSp>
      <p:sp>
        <p:nvSpPr>
          <p:cNvPr id="63" name="Metin kutusu 62"/>
          <p:cNvSpPr txBox="1"/>
          <p:nvPr/>
        </p:nvSpPr>
        <p:spPr>
          <a:xfrm>
            <a:off x="2621233" y="442060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008A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5572954" y="442060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008B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827584" y="2715766"/>
            <a:ext cx="25202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KAPI TRANSFER MENFEZLERİ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2683730" y="4697608"/>
            <a:ext cx="980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020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5651501" y="4697608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019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840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0" name="Dikdörtgen 9"/>
          <p:cNvSpPr/>
          <p:nvPr/>
        </p:nvSpPr>
        <p:spPr>
          <a:xfrm>
            <a:off x="6948264" y="157627"/>
            <a:ext cx="197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ntonio" pitchFamily="2" charset="-94"/>
              </a:rPr>
              <a:t>GRILLS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27584" y="15762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PANJURLAR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7619404" y="6353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SMART GRILLS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" b="11605"/>
          <a:stretch/>
        </p:blipFill>
        <p:spPr>
          <a:xfrm>
            <a:off x="1596119" y="1179824"/>
            <a:ext cx="6596608" cy="3793050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827584" y="631422"/>
            <a:ext cx="200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SMART PANJUR SERİSİ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600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0" name="Dikdörtgen 9"/>
          <p:cNvSpPr/>
          <p:nvPr/>
        </p:nvSpPr>
        <p:spPr>
          <a:xfrm>
            <a:off x="6948264" y="157627"/>
            <a:ext cx="197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ntonio" pitchFamily="2" charset="-94"/>
              </a:rPr>
              <a:t>GRILLS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27584" y="15762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PANJURLAR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7619404" y="6353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SMART GRILLS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827584" y="631422"/>
            <a:ext cx="200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SMART PANJUR SERİSİ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863226" y="1099366"/>
            <a:ext cx="8009201" cy="2671595"/>
            <a:chOff x="1" y="1484784"/>
            <a:chExt cx="9197027" cy="3067813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9" r="17376"/>
            <a:stretch/>
          </p:blipFill>
          <p:spPr>
            <a:xfrm>
              <a:off x="1" y="1484785"/>
              <a:ext cx="3057988" cy="3067812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6" r="17592"/>
            <a:stretch/>
          </p:blipFill>
          <p:spPr>
            <a:xfrm>
              <a:off x="6147418" y="1484785"/>
              <a:ext cx="3049610" cy="3067812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8" r="17109"/>
            <a:stretch/>
          </p:blipFill>
          <p:spPr>
            <a:xfrm>
              <a:off x="3057989" y="1484784"/>
              <a:ext cx="3089429" cy="3067812"/>
            </a:xfrm>
            <a:prstGeom prst="rect">
              <a:avLst/>
            </a:prstGeom>
          </p:spPr>
        </p:pic>
      </p:grpSp>
      <p:sp>
        <p:nvSpPr>
          <p:cNvPr id="16" name="Metin kutusu 15"/>
          <p:cNvSpPr txBox="1"/>
          <p:nvPr/>
        </p:nvSpPr>
        <p:spPr>
          <a:xfrm>
            <a:off x="1170752" y="3762094"/>
            <a:ext cx="204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040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1040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746162" y="3762094"/>
            <a:ext cx="237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044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1044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523531" y="37620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048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1048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199634" y="4039093"/>
            <a:ext cx="19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041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1041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127626" y="4316092"/>
            <a:ext cx="213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042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1042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163630" y="4593091"/>
            <a:ext cx="2062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043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1043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746162" y="4039093"/>
            <a:ext cx="2377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045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1045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812420" y="4316092"/>
            <a:ext cx="2244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046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1046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812420" y="4599007"/>
            <a:ext cx="224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047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1047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523531" y="403909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049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1049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6523531" y="431609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050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1050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523531" y="459309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051 / </a:t>
            </a:r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1051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044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0" name="Dikdörtgen 9"/>
          <p:cNvSpPr/>
          <p:nvPr/>
        </p:nvSpPr>
        <p:spPr>
          <a:xfrm>
            <a:off x="5806305" y="157627"/>
            <a:ext cx="3113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ntonio" pitchFamily="2" charset="-94"/>
              </a:rPr>
              <a:t>OTHER PLASTIC EQUIPMENTS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27584" y="157627"/>
            <a:ext cx="308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DİĞER PLASTİK ÜRÜNLER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6056476" y="635370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>
                <a:solidFill>
                  <a:schemeClr val="bg1"/>
                </a:solidFill>
                <a:latin typeface="Antonio" pitchFamily="2" charset="-94"/>
              </a:rPr>
              <a:t>PLASTIC BACK DROUGHT SHUTTERS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827583" y="631422"/>
            <a:ext cx="2830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ntonio" pitchFamily="2" charset="-94"/>
              </a:rPr>
              <a:t>PLASTİK GERİ DÖNÜŞ KLAPESİ</a:t>
            </a:r>
            <a:endParaRPr lang="tr-TR" dirty="0">
              <a:solidFill>
                <a:schemeClr val="bg1"/>
              </a:solidFill>
              <a:latin typeface="Antonio" pitchFamily="2" charset="-94"/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6769" r="14885" b="32919"/>
          <a:stretch/>
        </p:blipFill>
        <p:spPr>
          <a:xfrm>
            <a:off x="827584" y="1289527"/>
            <a:ext cx="2547469" cy="1481568"/>
          </a:xfrm>
          <a:prstGeom prst="rect">
            <a:avLst/>
          </a:prstGeom>
        </p:spPr>
      </p:pic>
      <p:sp>
        <p:nvSpPr>
          <p:cNvPr id="31" name="Metin kutusu 30"/>
          <p:cNvSpPr txBox="1"/>
          <p:nvPr/>
        </p:nvSpPr>
        <p:spPr>
          <a:xfrm>
            <a:off x="1574975" y="3003798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060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 b="22036"/>
          <a:stretch/>
        </p:blipFill>
        <p:spPr>
          <a:xfrm>
            <a:off x="5866689" y="1339948"/>
            <a:ext cx="3060595" cy="1393209"/>
          </a:xfrm>
          <a:prstGeom prst="rect">
            <a:avLst/>
          </a:prstGeom>
        </p:spPr>
      </p:pic>
      <p:sp>
        <p:nvSpPr>
          <p:cNvPr id="34" name="Metin kutusu 33"/>
          <p:cNvSpPr txBox="1"/>
          <p:nvPr/>
        </p:nvSpPr>
        <p:spPr>
          <a:xfrm>
            <a:off x="6874339" y="2997765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056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pic>
        <p:nvPicPr>
          <p:cNvPr id="37" name="Picture 2" descr="\\AFSFILE\ozelpaylasim_sertifikalar\Yurtdışı Satış\02 PLASTİK ANEMOSTAD ve PANJURLAR\Urun_Renderlari_JPG\raksan061\3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r="22973"/>
          <a:stretch/>
        </p:blipFill>
        <p:spPr bwMode="auto">
          <a:xfrm>
            <a:off x="3374270" y="2004430"/>
            <a:ext cx="2314425" cy="22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Metin kutusu 37"/>
          <p:cNvSpPr txBox="1"/>
          <p:nvPr/>
        </p:nvSpPr>
        <p:spPr>
          <a:xfrm>
            <a:off x="3930039" y="4624342"/>
            <a:ext cx="1483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Conair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061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563754" y="2733157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060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6838526" y="2733157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056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3930039" y="4347343"/>
            <a:ext cx="1483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chemeClr val="bg1"/>
                </a:solidFill>
                <a:latin typeface="Lora" pitchFamily="2" charset="-94"/>
              </a:rPr>
              <a:t>Raksan</a:t>
            </a:r>
            <a:r>
              <a:rPr lang="tr-TR" sz="1200" dirty="0" smtClean="0">
                <a:solidFill>
                  <a:schemeClr val="bg1"/>
                </a:solidFill>
                <a:latin typeface="Lora" pitchFamily="2" charset="-94"/>
              </a:rPr>
              <a:t> 061</a:t>
            </a:r>
            <a:endParaRPr lang="tr-TR" sz="1200" dirty="0">
              <a:solidFill>
                <a:schemeClr val="bg1"/>
              </a:solidFill>
              <a:latin typeface="Lora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320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8" name="Metin kutusu 17"/>
          <p:cNvSpPr txBox="1"/>
          <p:nvPr/>
        </p:nvSpPr>
        <p:spPr>
          <a:xfrm>
            <a:off x="827583" y="157627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PLASTİK ÜRÜN BİLGİLERİ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19" name="Metin kutusu 18">
            <a:hlinkClick r:id="rId5" action="ppaction://hlinkfile"/>
          </p:cNvPr>
          <p:cNvSpPr txBox="1"/>
          <p:nvPr/>
        </p:nvSpPr>
        <p:spPr>
          <a:xfrm>
            <a:off x="827582" y="525524"/>
            <a:ext cx="8064897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75" dirty="0" smtClean="0">
                <a:solidFill>
                  <a:schemeClr val="bg1"/>
                </a:solidFill>
                <a:latin typeface="Lora" pitchFamily="2" charset="-94"/>
              </a:rPr>
              <a:t>SERTİFİKALAR (T):\Yurtiçi Satış/Yurtdışı Satış\</a:t>
            </a:r>
            <a:r>
              <a:rPr lang="es-ES" sz="1175" dirty="0" smtClean="0">
                <a:solidFill>
                  <a:schemeClr val="bg1"/>
                </a:solidFill>
                <a:latin typeface="Lora" pitchFamily="2" charset="-94"/>
              </a:rPr>
              <a:t>02 </a:t>
            </a:r>
            <a:r>
              <a:rPr lang="es-ES" sz="1175" dirty="0">
                <a:solidFill>
                  <a:schemeClr val="bg1"/>
                </a:solidFill>
                <a:latin typeface="Lora" pitchFamily="2" charset="-94"/>
              </a:rPr>
              <a:t>PLASTİK ANEMOSTAD ve </a:t>
            </a:r>
            <a:r>
              <a:rPr lang="es-ES" sz="1175" dirty="0" smtClean="0">
                <a:solidFill>
                  <a:schemeClr val="bg1"/>
                </a:solidFill>
                <a:latin typeface="Lora" pitchFamily="2" charset="-94"/>
              </a:rPr>
              <a:t>PANJURLAR</a:t>
            </a:r>
            <a:r>
              <a:rPr lang="tr-TR" sz="1175" dirty="0" smtClean="0">
                <a:solidFill>
                  <a:schemeClr val="bg1"/>
                </a:solidFill>
                <a:latin typeface="Lora" pitchFamily="2" charset="-94"/>
              </a:rPr>
              <a:t>\</a:t>
            </a:r>
            <a:r>
              <a:rPr lang="tr-TR" sz="1175" dirty="0" err="1" smtClean="0">
                <a:solidFill>
                  <a:schemeClr val="bg1"/>
                </a:solidFill>
                <a:latin typeface="Lora" pitchFamily="2" charset="-94"/>
              </a:rPr>
              <a:t>Plastik_Urun_Bilgileri</a:t>
            </a:r>
            <a:endParaRPr lang="tr-TR" sz="1175" dirty="0">
              <a:solidFill>
                <a:schemeClr val="bg1"/>
              </a:solidFill>
              <a:latin typeface="Lora" pitchFamily="2" charset="-9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0" b="3633"/>
          <a:stretch/>
        </p:blipFill>
        <p:spPr bwMode="auto">
          <a:xfrm>
            <a:off x="937480" y="771380"/>
            <a:ext cx="7848872" cy="429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2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" t="15398" r="3342" b="22770"/>
          <a:stretch/>
        </p:blipFill>
        <p:spPr>
          <a:xfrm>
            <a:off x="3867150" y="259307"/>
            <a:ext cx="1380414" cy="532264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 rot="16200000">
            <a:off x="3481277" y="26586"/>
            <a:ext cx="2181463" cy="9144000"/>
            <a:chOff x="203966" y="1"/>
            <a:chExt cx="1064525" cy="5143498"/>
          </a:xfrm>
          <a:noFill/>
        </p:grpSpPr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5400000" flipV="1">
              <a:off x="-1848705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1835520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1" name="Dikdörtgen 10"/>
          <p:cNvSpPr/>
          <p:nvPr/>
        </p:nvSpPr>
        <p:spPr>
          <a:xfrm>
            <a:off x="3790376" y="3075806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  <a:ea typeface="Verdana" pitchFamily="34" charset="0"/>
                <a:cs typeface="Verdana" pitchFamily="34" charset="0"/>
              </a:rPr>
              <a:t>TEŞEKKÜRLER</a:t>
            </a:r>
            <a:endParaRPr lang="tr-TR" sz="2400" dirty="0">
              <a:solidFill>
                <a:schemeClr val="bg1"/>
              </a:solidFill>
              <a:latin typeface="Antonio" pitchFamily="2" charset="-94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grpSp>
        <p:nvGrpSpPr>
          <p:cNvPr id="59" name="Grup 58"/>
          <p:cNvGrpSpPr/>
          <p:nvPr/>
        </p:nvGrpSpPr>
        <p:grpSpPr>
          <a:xfrm>
            <a:off x="5103494" y="282124"/>
            <a:ext cx="3670281" cy="4557417"/>
            <a:chOff x="5000389" y="540896"/>
            <a:chExt cx="3670281" cy="4557417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5013861" y="897465"/>
              <a:ext cx="82184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FANLAR /</a:t>
              </a:r>
            </a:p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FANS</a:t>
              </a:r>
              <a:endParaRPr lang="en-US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013861" y="2000682"/>
              <a:ext cx="212411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ISI GERİ KAZANIM CİHAZLARI /</a:t>
              </a:r>
            </a:p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HEAT RECOVERY UNITS</a:t>
              </a:r>
              <a:endParaRPr lang="en-US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5013861" y="3095293"/>
              <a:ext cx="1392699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HAVA PERDELERİ /</a:t>
              </a:r>
            </a:p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AIR CURTAINS</a:t>
              </a:r>
              <a:endParaRPr lang="en-US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pic>
          <p:nvPicPr>
            <p:cNvPr id="41" name="Picture 7" descr="D:\2013\KOSGEB\KOSGEB_PROJE_SUNUMU\5 _SYMBO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705" y="586984"/>
              <a:ext cx="1049965" cy="105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D:\2013\KOSGEB\KOSGEB_PROJE_SUNUMU\4SYMBO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068" y="1665085"/>
              <a:ext cx="848602" cy="114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D:\2013\KOSGEB\KOSGEB_PROJE_SUNUMU\6 _SYMBO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431" y="2860030"/>
              <a:ext cx="935239" cy="101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/>
            <p:cNvSpPr txBox="1"/>
            <p:nvPr/>
          </p:nvSpPr>
          <p:spPr>
            <a:xfrm>
              <a:off x="5013861" y="4359169"/>
              <a:ext cx="18149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TEKSTİL HAVA KANALLARI</a:t>
              </a:r>
              <a:endParaRPr lang="tr-TR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360" y="4258201"/>
              <a:ext cx="1776310" cy="582515"/>
            </a:xfrm>
            <a:prstGeom prst="rect">
              <a:avLst/>
            </a:prstGeom>
          </p:spPr>
        </p:pic>
        <p:sp>
          <p:nvSpPr>
            <p:cNvPr id="50" name="Dikdörtgen 49"/>
            <p:cNvSpPr/>
            <p:nvPr/>
          </p:nvSpPr>
          <p:spPr>
            <a:xfrm>
              <a:off x="5013860" y="2841152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Dikdörtgen 50"/>
            <p:cNvSpPr/>
            <p:nvPr/>
          </p:nvSpPr>
          <p:spPr>
            <a:xfrm>
              <a:off x="5013861" y="1690612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2" name="Dikdörtgen 51"/>
            <p:cNvSpPr/>
            <p:nvPr/>
          </p:nvSpPr>
          <p:spPr>
            <a:xfrm>
              <a:off x="5000389" y="540896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Dikdörtgen 53"/>
            <p:cNvSpPr/>
            <p:nvPr/>
          </p:nvSpPr>
          <p:spPr>
            <a:xfrm>
              <a:off x="5013860" y="3999563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60" name="Grup 59"/>
          <p:cNvGrpSpPr/>
          <p:nvPr/>
        </p:nvGrpSpPr>
        <p:grpSpPr>
          <a:xfrm>
            <a:off x="899592" y="282124"/>
            <a:ext cx="3703505" cy="4558458"/>
            <a:chOff x="796487" y="540896"/>
            <a:chExt cx="3703505" cy="4558458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627785" y="790240"/>
              <a:ext cx="187220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ESNEK HAVA KANALLARI /</a:t>
              </a:r>
            </a:p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FLEXIBLE AIR DUCTS</a:t>
              </a:r>
              <a:endParaRPr lang="en-US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2825499" y="2001460"/>
              <a:ext cx="1667871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MONTAJ ELEMANLARI /</a:t>
              </a:r>
            </a:p>
            <a:p>
              <a:pPr algn="ctr">
                <a:spcBef>
                  <a:spcPct val="50000"/>
                </a:spcBef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MONTAGE ELEMENTS</a:t>
              </a:r>
              <a:endParaRPr lang="en-US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87" y="586984"/>
              <a:ext cx="1012569" cy="1012569"/>
            </a:xfrm>
            <a:prstGeom prst="rect">
              <a:avLst/>
            </a:prstGeom>
          </p:spPr>
        </p:pic>
        <p:pic>
          <p:nvPicPr>
            <p:cNvPr id="39" name="Picture 5" descr="D:\2013\KOSGEB\KOSGEB_PROJE_SUNUMU\ANEMOSTAD_SYMBO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87" y="2841152"/>
              <a:ext cx="932503" cy="10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D:\2013\KOSGEB\KOSGEB_PROJE_SUNUMU\3 _SYMBO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87" y="1570759"/>
              <a:ext cx="695182" cy="1100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D:\2013\AFSLAB_KURUMSAL\SIMFLEKS2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19" r="-888"/>
            <a:stretch/>
          </p:blipFill>
          <p:spPr bwMode="auto">
            <a:xfrm>
              <a:off x="796487" y="3999563"/>
              <a:ext cx="1503032" cy="1099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Metin kutusu 44"/>
            <p:cNvSpPr txBox="1"/>
            <p:nvPr/>
          </p:nvSpPr>
          <p:spPr>
            <a:xfrm>
              <a:off x="2392166" y="3089135"/>
              <a:ext cx="2101204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ANEMOSTAD VE PANJURLAR /</a:t>
              </a:r>
            </a:p>
            <a:p>
              <a:pPr algn="ctr">
                <a:lnSpc>
                  <a:spcPct val="150000"/>
                </a:lnSpc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VENTILATION EQUIPMENTS</a:t>
              </a:r>
              <a:endParaRPr lang="tr-TR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46" name="Metin kutusu 45"/>
            <p:cNvSpPr txBox="1"/>
            <p:nvPr/>
          </p:nvSpPr>
          <p:spPr>
            <a:xfrm>
              <a:off x="2411760" y="4272459"/>
              <a:ext cx="2088232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ENDÜSTRİYEL HORTUMLAR /</a:t>
              </a:r>
            </a:p>
            <a:p>
              <a:pPr algn="ctr">
                <a:lnSpc>
                  <a:spcPct val="150000"/>
                </a:lnSpc>
              </a:pPr>
              <a:r>
                <a:rPr lang="tr-TR" sz="1000" dirty="0" smtClean="0">
                  <a:solidFill>
                    <a:schemeClr val="bg1"/>
                  </a:solidFill>
                  <a:latin typeface="Lora" pitchFamily="2" charset="-94"/>
                </a:rPr>
                <a:t>INDUSTRIAL HOSES </a:t>
              </a:r>
              <a:endParaRPr lang="tr-TR" sz="10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55" name="Dikdörtgen 54"/>
            <p:cNvSpPr/>
            <p:nvPr/>
          </p:nvSpPr>
          <p:spPr>
            <a:xfrm>
              <a:off x="843183" y="540896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Dikdörtgen 55"/>
            <p:cNvSpPr/>
            <p:nvPr/>
          </p:nvSpPr>
          <p:spPr>
            <a:xfrm>
              <a:off x="843183" y="1689834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7" name="Dikdörtgen 56"/>
            <p:cNvSpPr/>
            <p:nvPr/>
          </p:nvSpPr>
          <p:spPr>
            <a:xfrm>
              <a:off x="843183" y="2841152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8" name="Dikdörtgen 57"/>
            <p:cNvSpPr/>
            <p:nvPr/>
          </p:nvSpPr>
          <p:spPr>
            <a:xfrm>
              <a:off x="843183" y="3996572"/>
              <a:ext cx="3656809" cy="109875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009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pic>
        <p:nvPicPr>
          <p:cNvPr id="39" name="Picture 5" descr="D:\2013\KOSGEB\KOSGEB_PROJE_SUNUMU\ANEMOSTAD_SYM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3536"/>
            <a:ext cx="1831215" cy="20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563888" y="1749647"/>
            <a:ext cx="4739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 smtClean="0">
                <a:solidFill>
                  <a:schemeClr val="bg1"/>
                </a:solidFill>
                <a:latin typeface="Antonio" pitchFamily="2" charset="-94"/>
              </a:rPr>
              <a:t>ANEMOSTAD VE PANJURLAR /</a:t>
            </a:r>
          </a:p>
          <a:p>
            <a:pPr algn="ctr">
              <a:lnSpc>
                <a:spcPct val="150000"/>
              </a:lnSpc>
            </a:pPr>
            <a:r>
              <a:rPr lang="tr-TR" sz="3200" dirty="0" smtClean="0">
                <a:solidFill>
                  <a:schemeClr val="bg1"/>
                </a:solidFill>
                <a:latin typeface="Antonio" pitchFamily="2" charset="-94"/>
              </a:rPr>
              <a:t>VENTILATION EQUIPMENTS</a:t>
            </a:r>
            <a:endParaRPr lang="tr-TR" sz="32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118331" y="408391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Lora" pitchFamily="2" charset="-94"/>
              </a:rPr>
              <a:t>2010 </a:t>
            </a:r>
            <a:endParaRPr lang="tr-TR" dirty="0">
              <a:solidFill>
                <a:schemeClr val="bg1"/>
              </a:solidFill>
              <a:latin typeface="Lora" pitchFamily="2" charset="-94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7234013" y="4453250"/>
            <a:ext cx="506339" cy="0"/>
          </a:xfrm>
          <a:prstGeom prst="straightConnector1">
            <a:avLst/>
          </a:prstGeom>
          <a:ln w="19050">
            <a:solidFill>
              <a:schemeClr val="bg1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grpSp>
        <p:nvGrpSpPr>
          <p:cNvPr id="6" name="Grup 5"/>
          <p:cNvGrpSpPr/>
          <p:nvPr/>
        </p:nvGrpSpPr>
        <p:grpSpPr>
          <a:xfrm>
            <a:off x="957681" y="995704"/>
            <a:ext cx="7969392" cy="3160187"/>
            <a:chOff x="957681" y="995704"/>
            <a:chExt cx="7969392" cy="3160187"/>
          </a:xfrm>
        </p:grpSpPr>
        <p:sp>
          <p:nvSpPr>
            <p:cNvPr id="10" name="Metin kutusu 9"/>
            <p:cNvSpPr txBox="1"/>
            <p:nvPr/>
          </p:nvSpPr>
          <p:spPr>
            <a:xfrm>
              <a:off x="3791209" y="1880706"/>
              <a:ext cx="2038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bg1"/>
                  </a:solidFill>
                  <a:latin typeface="Lora" pitchFamily="2" charset="-94"/>
                </a:rPr>
                <a:t>(High </a:t>
              </a:r>
              <a:r>
                <a:rPr lang="tr-TR" sz="1200" dirty="0" err="1">
                  <a:solidFill>
                    <a:schemeClr val="bg1"/>
                  </a:solidFill>
                  <a:latin typeface="Lora" pitchFamily="2" charset="-94"/>
                </a:rPr>
                <a:t>I</a:t>
              </a:r>
              <a:r>
                <a:rPr lang="tr-TR" sz="1200" dirty="0" err="1" smtClean="0">
                  <a:solidFill>
                    <a:schemeClr val="bg1"/>
                  </a:solidFill>
                  <a:latin typeface="Lora" pitchFamily="2" charset="-94"/>
                </a:rPr>
                <a:t>mpact</a:t>
              </a:r>
              <a:r>
                <a:rPr lang="tr-TR" sz="1200" dirty="0" smtClean="0">
                  <a:solidFill>
                    <a:schemeClr val="bg1"/>
                  </a:solidFill>
                  <a:latin typeface="Lora" pitchFamily="2" charset="-94"/>
                </a:rPr>
                <a:t> </a:t>
              </a:r>
              <a:r>
                <a:rPr lang="tr-TR" sz="1200" dirty="0" err="1" smtClean="0">
                  <a:solidFill>
                    <a:schemeClr val="bg1"/>
                  </a:solidFill>
                  <a:latin typeface="Lora" pitchFamily="2" charset="-94"/>
                </a:rPr>
                <a:t>Polystyrene</a:t>
              </a:r>
              <a:r>
                <a:rPr lang="tr-TR" sz="1200" dirty="0" smtClean="0">
                  <a:solidFill>
                    <a:schemeClr val="bg1"/>
                  </a:solidFill>
                  <a:latin typeface="Lora" pitchFamily="2" charset="-94"/>
                </a:rPr>
                <a:t>)</a:t>
              </a:r>
              <a:endParaRPr lang="tr-TR" sz="12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957681" y="1880706"/>
              <a:ext cx="12456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r-TR" sz="1600" dirty="0" err="1" smtClean="0">
                  <a:solidFill>
                    <a:schemeClr val="bg1"/>
                  </a:solidFill>
                  <a:latin typeface="Lora" pitchFamily="2" charset="-94"/>
                </a:rPr>
                <a:t>Antişok</a:t>
              </a:r>
              <a:endParaRPr lang="tr-TR" sz="16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4162048" y="2219260"/>
              <a:ext cx="1297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chemeClr val="bg1"/>
                  </a:solidFill>
                  <a:latin typeface="Lora" pitchFamily="2" charset="-94"/>
                </a:rPr>
                <a:t>(</a:t>
              </a:r>
              <a:r>
                <a:rPr lang="en-US" sz="1200" dirty="0" smtClean="0">
                  <a:solidFill>
                    <a:schemeClr val="bg1"/>
                  </a:solidFill>
                  <a:latin typeface="Lora" pitchFamily="2" charset="-94"/>
                </a:rPr>
                <a:t>Polypropylene</a:t>
              </a:r>
              <a:r>
                <a:rPr lang="tr-TR" sz="1200" dirty="0" smtClean="0">
                  <a:solidFill>
                    <a:schemeClr val="bg1"/>
                  </a:solidFill>
                  <a:latin typeface="Lora" pitchFamily="2" charset="-94"/>
                </a:rPr>
                <a:t>)</a:t>
              </a:r>
              <a:endParaRPr lang="tr-TR" sz="12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957681" y="2219260"/>
              <a:ext cx="1250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1600" dirty="0" err="1" smtClean="0">
                  <a:solidFill>
                    <a:schemeClr val="bg1"/>
                  </a:solidFill>
                  <a:latin typeface="Lora" pitchFamily="2" charset="-94"/>
                </a:rPr>
                <a:t>Moblen</a:t>
              </a:r>
              <a:endParaRPr lang="tr-TR" sz="16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957681" y="1542152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Lora" pitchFamily="2" charset="-94"/>
                </a:rPr>
                <a:t>ABS</a:t>
              </a:r>
              <a:endParaRPr lang="tr-TR" sz="16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957681" y="995705"/>
              <a:ext cx="2303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  <a:latin typeface="Antonio" pitchFamily="2" charset="-94"/>
                </a:rPr>
                <a:t>PLASTİK HAMMADDE</a:t>
              </a:r>
              <a:endParaRPr lang="tr-TR" sz="2400" dirty="0">
                <a:solidFill>
                  <a:schemeClr val="bg1"/>
                </a:solidFill>
                <a:latin typeface="Antonio" pitchFamily="2" charset="-94"/>
              </a:endParaRPr>
            </a:p>
          </p:txBody>
        </p:sp>
        <p:sp>
          <p:nvSpPr>
            <p:cNvPr id="18" name="Metin kutusu 17"/>
            <p:cNvSpPr txBox="1"/>
            <p:nvPr/>
          </p:nvSpPr>
          <p:spPr>
            <a:xfrm>
              <a:off x="957681" y="2982312"/>
              <a:ext cx="1795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  <a:latin typeface="Antonio" pitchFamily="2" charset="-94"/>
                </a:rPr>
                <a:t>RENK PİGMENTİ</a:t>
              </a:r>
              <a:endParaRPr lang="tr-TR" sz="2400" dirty="0">
                <a:solidFill>
                  <a:schemeClr val="bg1"/>
                </a:solidFill>
                <a:latin typeface="Antonio" pitchFamily="2" charset="-94"/>
              </a:endParaRPr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957681" y="3694226"/>
              <a:ext cx="2970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  <a:latin typeface="Antonio" pitchFamily="2" charset="-94"/>
                </a:rPr>
                <a:t>DİĞER KATKI MALZEMELERİ</a:t>
              </a:r>
              <a:endParaRPr lang="tr-TR" sz="2400" dirty="0">
                <a:solidFill>
                  <a:schemeClr val="bg1"/>
                </a:solidFill>
                <a:latin typeface="Antonio" pitchFamily="2" charset="-94"/>
              </a:endParaRPr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6732240" y="995704"/>
              <a:ext cx="2103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  <a:latin typeface="Antonio" pitchFamily="2" charset="-94"/>
                </a:rPr>
                <a:t>PLASTIC MATERIAL</a:t>
              </a:r>
              <a:endParaRPr lang="tr-TR" sz="2400" dirty="0">
                <a:solidFill>
                  <a:schemeClr val="bg1"/>
                </a:solidFill>
                <a:latin typeface="Antonio" pitchFamily="2" charset="-94"/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7891212" y="1880706"/>
              <a:ext cx="944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r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chemeClr val="bg1"/>
                  </a:solidFill>
                  <a:latin typeface="Lora" pitchFamily="2" charset="-94"/>
                </a:rPr>
                <a:t>HIPS</a:t>
              </a:r>
              <a:endParaRPr lang="tr-TR" sz="16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8113452" y="2219260"/>
              <a:ext cx="722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r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Lora" pitchFamily="2" charset="-94"/>
                </a:rPr>
                <a:t>PP</a:t>
              </a:r>
              <a:endParaRPr lang="tr-TR" sz="16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28" name="Metin kutusu 27"/>
            <p:cNvSpPr txBox="1"/>
            <p:nvPr/>
          </p:nvSpPr>
          <p:spPr>
            <a:xfrm>
              <a:off x="7931286" y="1542152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Lora" pitchFamily="2" charset="-94"/>
                </a:rPr>
                <a:t>ABS</a:t>
              </a:r>
              <a:endParaRPr lang="tr-TR" sz="1600" dirty="0">
                <a:solidFill>
                  <a:schemeClr val="bg1"/>
                </a:solidFill>
                <a:latin typeface="Lora" pitchFamily="2" charset="-94"/>
              </a:endParaRPr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3552522" y="1542152"/>
              <a:ext cx="2516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 dirty="0">
                  <a:solidFill>
                    <a:schemeClr val="bg1"/>
                  </a:solidFill>
                  <a:latin typeface="Lora" pitchFamily="2" charset="-94"/>
                </a:rPr>
                <a:t>(</a:t>
              </a:r>
              <a:r>
                <a:rPr lang="tr-TR" sz="1200" dirty="0" err="1">
                  <a:solidFill>
                    <a:schemeClr val="bg1"/>
                  </a:solidFill>
                  <a:latin typeface="Lora" pitchFamily="2" charset="-94"/>
                </a:rPr>
                <a:t>Acrylonitrile</a:t>
              </a:r>
              <a:r>
                <a:rPr lang="tr-TR" sz="1200" dirty="0">
                  <a:solidFill>
                    <a:schemeClr val="bg1"/>
                  </a:solidFill>
                  <a:latin typeface="Lora" pitchFamily="2" charset="-94"/>
                </a:rPr>
                <a:t> </a:t>
              </a:r>
              <a:r>
                <a:rPr lang="tr-TR" sz="1200" dirty="0" err="1">
                  <a:solidFill>
                    <a:schemeClr val="bg1"/>
                  </a:solidFill>
                  <a:latin typeface="Lora" pitchFamily="2" charset="-94"/>
                </a:rPr>
                <a:t>Butadiene</a:t>
              </a:r>
              <a:r>
                <a:rPr lang="tr-TR" sz="1200" dirty="0">
                  <a:solidFill>
                    <a:schemeClr val="bg1"/>
                  </a:solidFill>
                  <a:latin typeface="Lora" pitchFamily="2" charset="-94"/>
                </a:rPr>
                <a:t> </a:t>
              </a:r>
              <a:r>
                <a:rPr lang="tr-TR" sz="1200" dirty="0" err="1">
                  <a:solidFill>
                    <a:schemeClr val="bg1"/>
                  </a:solidFill>
                  <a:latin typeface="Lora" pitchFamily="2" charset="-94"/>
                </a:rPr>
                <a:t>Styrene</a:t>
              </a:r>
              <a:r>
                <a:rPr lang="tr-TR" sz="1200" dirty="0" smtClean="0">
                  <a:solidFill>
                    <a:schemeClr val="bg1"/>
                  </a:solidFill>
                  <a:latin typeface="Lora" pitchFamily="2" charset="-94"/>
                </a:rPr>
                <a:t>)</a:t>
              </a:r>
              <a:endParaRPr lang="tr-TR" sz="1200" dirty="0"/>
            </a:p>
          </p:txBody>
        </p:sp>
        <p:sp>
          <p:nvSpPr>
            <p:cNvPr id="29" name="Metin kutusu 28"/>
            <p:cNvSpPr txBox="1"/>
            <p:nvPr/>
          </p:nvSpPr>
          <p:spPr>
            <a:xfrm>
              <a:off x="6990324" y="2982312"/>
              <a:ext cx="1845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  <a:latin typeface="Antonio" pitchFamily="2" charset="-94"/>
                </a:rPr>
                <a:t>COLOR PIGMENT</a:t>
              </a:r>
            </a:p>
          </p:txBody>
        </p:sp>
        <p:sp>
          <p:nvSpPr>
            <p:cNvPr id="30" name="Metin kutusu 29"/>
            <p:cNvSpPr txBox="1"/>
            <p:nvPr/>
          </p:nvSpPr>
          <p:spPr>
            <a:xfrm>
              <a:off x="5865016" y="3694225"/>
              <a:ext cx="30620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  <a:latin typeface="Antonio" pitchFamily="2" charset="-94"/>
                </a:rPr>
                <a:t>OTHER ADDITIVE MATERIALS</a:t>
              </a:r>
            </a:p>
          </p:txBody>
        </p:sp>
      </p:grpSp>
      <p:sp>
        <p:nvSpPr>
          <p:cNvPr id="5" name="Dikdörtgen 4"/>
          <p:cNvSpPr/>
          <p:nvPr/>
        </p:nvSpPr>
        <p:spPr>
          <a:xfrm>
            <a:off x="957681" y="1527522"/>
            <a:ext cx="7878020" cy="338554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83568" y="195486"/>
            <a:ext cx="82718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300" dirty="0" smtClean="0">
                <a:solidFill>
                  <a:schemeClr val="bg1"/>
                </a:solidFill>
                <a:latin typeface="Antonio" pitchFamily="2" charset="-94"/>
              </a:rPr>
              <a:t>ABS MALZEME ÖZELLİKLERİ / ABS MATERIAL PROPERTIES</a:t>
            </a:r>
            <a:endParaRPr lang="tr-TR" sz="3300" dirty="0">
              <a:solidFill>
                <a:schemeClr val="bg1"/>
              </a:solidFill>
              <a:latin typeface="Antonio" pitchFamily="2" charset="-94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graphicFrame>
        <p:nvGraphicFramePr>
          <p:cNvPr id="30" name="Tablo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57742"/>
              </p:ext>
            </p:extLst>
          </p:nvPr>
        </p:nvGraphicFramePr>
        <p:xfrm>
          <a:off x="783937" y="987574"/>
          <a:ext cx="8036535" cy="353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6741"/>
                <a:gridCol w="2646741"/>
                <a:gridCol w="2743053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ntonio" pitchFamily="2" charset="-94"/>
                        </a:rPr>
                        <a:t>ÖZELLİKLER / PROPERTIES</a:t>
                      </a:r>
                      <a:endParaRPr lang="tr-TR" dirty="0">
                        <a:latin typeface="Antonio" pitchFamily="2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Antonio" pitchFamily="2" charset="-94"/>
                        </a:rPr>
                        <a:t>DEĞER / VALUE</a:t>
                      </a:r>
                      <a:endParaRPr lang="tr-TR" dirty="0">
                        <a:latin typeface="Antonio" pitchFamily="2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latin typeface="Antonio" pitchFamily="2" charset="-94"/>
                        </a:rPr>
                        <a:t>YORUMLAR / COMMENTS</a:t>
                      </a:r>
                      <a:endParaRPr lang="tr-TR" dirty="0">
                        <a:latin typeface="Antonio" pitchFamily="2" charset="-94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Density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0.882 - 3.50 g/cc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1.06 g/cc Grade Count:426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Hardness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,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Rockwell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R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90,0 - 119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108 Grade Count:254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rowSpan="2"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Tensile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Strength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, Ultimate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12.7 - 73.1 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MPa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38.5 </a:t>
                      </a:r>
                      <a:r>
                        <a:rPr lang="en-US" sz="1000" u="none" strike="noStrike" dirty="0" err="1">
                          <a:effectLst/>
                          <a:latin typeface="Lora" pitchFamily="2" charset="-94"/>
                        </a:rPr>
                        <a:t>MPa</a:t>
                      </a:r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 Grade Count:170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20.0 - 52.0 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MPa</a:t>
                      </a:r>
                      <a:endParaRPr lang="tr-TR" sz="1000" u="none" strike="noStrike" dirty="0">
                        <a:effectLst/>
                        <a:latin typeface="Lora" pitchFamily="2" charset="-94"/>
                      </a:endParaRPr>
                    </a:p>
                    <a:p>
                      <a:pPr algn="ctr" fontAlgn="t"/>
                      <a:r>
                        <a:rPr lang="tr-TR" sz="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Lora" pitchFamily="2" charset="-94"/>
                        </a:rPr>
                        <a:t>@</a:t>
                      </a:r>
                      <a:r>
                        <a:rPr lang="tr-TR" sz="8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Lora" pitchFamily="2" charset="-94"/>
                        </a:rPr>
                        <a:t>Temperature</a:t>
                      </a:r>
                      <a:r>
                        <a:rPr lang="tr-TR" sz="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Lora" pitchFamily="2" charset="-94"/>
                        </a:rPr>
                        <a:t> -18.0 - 90.0 °C</a:t>
                      </a:r>
                      <a:endParaRPr lang="tr-TR" sz="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35.8 </a:t>
                      </a:r>
                      <a:r>
                        <a:rPr lang="en-US" sz="1000" u="none" strike="noStrike" dirty="0" err="1">
                          <a:effectLst/>
                          <a:latin typeface="Lora" pitchFamily="2" charset="-94"/>
                        </a:rPr>
                        <a:t>MPa</a:t>
                      </a:r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 Grade Count:3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Thermal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Conductivity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0.128 - 0.200 W/m-K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0.176 W/m-K Grade Count:19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>
                          <a:effectLst/>
                          <a:latin typeface="Lora" pitchFamily="2" charset="-94"/>
                        </a:rPr>
                        <a:t>Maximum Service Temperature, Air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77.0 - 109 °C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93.2 °C Grade Count:12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Glass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Transition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Temp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,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Tg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105 - 109 °C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107 °C Grade Count:9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Heat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Distortion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Temperature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85.0 - 86.1 °C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85.3 °C Grade Count:4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Processing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Temperature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177 - 232 °C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207 °C Grade Count:15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Nozzle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Temperature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191 - 274 °C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224 °C Grade Count:70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Mold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Lora" pitchFamily="2" charset="-94"/>
                        </a:rPr>
                        <a:t>Temperature</a:t>
                      </a:r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  <a:latin typeface="Lora" pitchFamily="2" charset="-94"/>
                        </a:rPr>
                        <a:t>10.0 - 90.0 °C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  <a:latin typeface="Lora" pitchFamily="2" charset="-94"/>
                        </a:rPr>
                        <a:t>Average value: 57.9 °C Grade Count:158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ora" pitchFamily="2" charset="-94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" name="Dikdörtgen 31">
            <a:hlinkClick r:id="rId5"/>
          </p:cNvPr>
          <p:cNvSpPr/>
          <p:nvPr/>
        </p:nvSpPr>
        <p:spPr>
          <a:xfrm>
            <a:off x="1852157" y="4768500"/>
            <a:ext cx="5934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>
                <a:solidFill>
                  <a:schemeClr val="bg1">
                    <a:lumMod val="65000"/>
                  </a:schemeClr>
                </a:solidFill>
              </a:rPr>
              <a:t>http://www.matweb.com/search/DataSheet.aspx?MatGUID=eb7a78f5948d481c9493a67f0d089646</a:t>
            </a:r>
          </a:p>
        </p:txBody>
      </p:sp>
    </p:spTree>
    <p:extLst>
      <p:ext uri="{BB962C8B-B14F-4D97-AF65-F5344CB8AC3E}">
        <p14:creationId xmlns:p14="http://schemas.microsoft.com/office/powerpoint/2010/main" val="22128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848528"/>
            <a:ext cx="7560840" cy="392093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698985" y="195486"/>
            <a:ext cx="77460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700" dirty="0" smtClean="0">
                <a:solidFill>
                  <a:schemeClr val="bg1"/>
                </a:solidFill>
                <a:latin typeface="Antonio" pitchFamily="2" charset="-94"/>
              </a:rPr>
              <a:t>PLASTİK ENJEKSİYON KALIPLAMA / PLASTIC INJECTION MOLDING</a:t>
            </a:r>
            <a:endParaRPr lang="tr-TR" sz="2700" dirty="0">
              <a:solidFill>
                <a:schemeClr val="bg1"/>
              </a:solidFill>
              <a:latin typeface="Antonio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701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073682" y="1260049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Antonio" pitchFamily="2" charset="-94"/>
              </a:rPr>
              <a:t>PLASTIC PRODUCTS</a:t>
            </a:r>
            <a:endParaRPr lang="tr-TR" sz="32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036924" y="2700209"/>
            <a:ext cx="385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Lora" pitchFamily="2" charset="-94"/>
              </a:rPr>
              <a:t>AIR DISC VALVE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Lora" pitchFamily="2" charset="-94"/>
              </a:rPr>
              <a:t>GRILLS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Lora" pitchFamily="2" charset="-94"/>
              </a:rPr>
              <a:t>OTHER PLASTIC EQUIPMENTS</a:t>
            </a:r>
            <a:endParaRPr lang="tr-TR" dirty="0">
              <a:solidFill>
                <a:schemeClr val="bg1"/>
              </a:solidFill>
              <a:latin typeface="Lora" pitchFamily="2" charset="-94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7" name="Metin kutusu 6"/>
          <p:cNvSpPr txBox="1"/>
          <p:nvPr/>
        </p:nvSpPr>
        <p:spPr>
          <a:xfrm>
            <a:off x="723785" y="1260049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Antonio" pitchFamily="2" charset="-94"/>
              </a:rPr>
              <a:t>PLASTİK ÜRÜNLER</a:t>
            </a:r>
            <a:endParaRPr lang="tr-TR" sz="32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98938" y="2700209"/>
            <a:ext cx="3324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Lora" pitchFamily="2" charset="-94"/>
              </a:rPr>
              <a:t>ANEMOSTADLAR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Lora" pitchFamily="2" charset="-94"/>
              </a:rPr>
              <a:t>PANJURLAR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  <a:latin typeface="Lora" pitchFamily="2" charset="-94"/>
              </a:rPr>
              <a:t>DİĞER PLASTİK ÜRÜNLER</a:t>
            </a:r>
            <a:endParaRPr lang="tr-TR" dirty="0">
              <a:solidFill>
                <a:schemeClr val="bg1"/>
              </a:solidFill>
              <a:latin typeface="Lora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339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0" name="Dikdörtgen 9"/>
          <p:cNvSpPr/>
          <p:nvPr/>
        </p:nvSpPr>
        <p:spPr>
          <a:xfrm>
            <a:off x="6948264" y="157627"/>
            <a:ext cx="197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AIR DISC VALVES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2248" r="1152" b="11398"/>
          <a:stretch/>
        </p:blipFill>
        <p:spPr>
          <a:xfrm>
            <a:off x="2954973" y="483518"/>
            <a:ext cx="3993291" cy="2607593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6245448" y="407140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Yuvarlak Plastik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Anemostad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50138" y="407140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Plastik Gemici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Anemostad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560594" y="3091111"/>
            <a:ext cx="267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Smart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Anemostad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12966" r="11354" b="29291"/>
          <a:stretch/>
        </p:blipFill>
        <p:spPr>
          <a:xfrm>
            <a:off x="6063572" y="2415221"/>
            <a:ext cx="2884032" cy="153014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443" r="4167" b="19013"/>
          <a:stretch/>
        </p:blipFill>
        <p:spPr>
          <a:xfrm>
            <a:off x="751860" y="2343212"/>
            <a:ext cx="2918062" cy="180357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827584" y="15762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ANEMOSTADLAR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560594" y="3398888"/>
            <a:ext cx="26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P Smart</a:t>
            </a:r>
          </a:p>
          <a:p>
            <a:pPr algn="ctr"/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Air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Disc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Valve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950138" y="437918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Plastic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Air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Disc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Valve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6245448" y="437918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Round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Ceiling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Diffusor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605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341480" y="1"/>
            <a:ext cx="1077709" cy="5143498"/>
            <a:chOff x="-341480" y="1"/>
            <a:chExt cx="1077709" cy="5143498"/>
          </a:xfrm>
          <a:noFill/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7851" b="25502"/>
            <a:stretch/>
          </p:blipFill>
          <p:spPr>
            <a:xfrm rot="16200000" flipV="1">
              <a:off x="-2235234" y="2172036"/>
              <a:ext cx="5143498" cy="799428"/>
            </a:xfrm>
            <a:prstGeom prst="rect">
              <a:avLst/>
            </a:prstGeom>
            <a:grpFill/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7400" r="5023" b="33271"/>
            <a:stretch/>
          </p:blipFill>
          <p:spPr>
            <a:xfrm rot="5400000">
              <a:off x="-2380966" y="2039487"/>
              <a:ext cx="5143498" cy="1064525"/>
            </a:xfrm>
            <a:prstGeom prst="rect">
              <a:avLst/>
            </a:prstGeom>
            <a:grpFill/>
          </p:spPr>
        </p:pic>
      </p:grpSp>
      <p:sp>
        <p:nvSpPr>
          <p:cNvPr id="10" name="Dikdörtgen 9"/>
          <p:cNvSpPr/>
          <p:nvPr/>
        </p:nvSpPr>
        <p:spPr>
          <a:xfrm>
            <a:off x="6948264" y="157627"/>
            <a:ext cx="197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AIR DISC VALVES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27584" y="15762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Antonio" pitchFamily="2" charset="-94"/>
              </a:rPr>
              <a:t>ANEMOSTADLAR</a:t>
            </a:r>
            <a:endParaRPr lang="tr-TR" sz="2400" dirty="0">
              <a:solidFill>
                <a:schemeClr val="bg1"/>
              </a:solidFill>
              <a:latin typeface="Antonio" pitchFamily="2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18802" r="1395" b="16114"/>
          <a:stretch/>
        </p:blipFill>
        <p:spPr>
          <a:xfrm>
            <a:off x="1475656" y="633319"/>
            <a:ext cx="6677203" cy="2486253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5044383" y="3291830"/>
            <a:ext cx="38743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Minimum </a:t>
            </a:r>
            <a:r>
              <a:rPr lang="tr-TR" sz="1400" dirty="0" err="1">
                <a:solidFill>
                  <a:schemeClr val="bg1"/>
                </a:solidFill>
                <a:latin typeface="Lora" pitchFamily="2" charset="-94"/>
              </a:rPr>
              <a:t>p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ressure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loss</a:t>
            </a:r>
            <a:endParaRPr lang="tr-TR" sz="1400" dirty="0" smtClean="0">
              <a:solidFill>
                <a:schemeClr val="bg1"/>
              </a:solidFill>
              <a:latin typeface="Lora" pitchFamily="2" charset="-94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Innovative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design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for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exhaust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and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supply</a:t>
            </a:r>
            <a:endParaRPr lang="tr-TR" sz="1400" dirty="0" smtClean="0">
              <a:solidFill>
                <a:schemeClr val="bg1"/>
              </a:solidFill>
              <a:latin typeface="Lora" pitchFamily="2" charset="-94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No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corrosion</a:t>
            </a:r>
            <a:endParaRPr lang="tr-TR" sz="1400" dirty="0" smtClean="0">
              <a:solidFill>
                <a:schemeClr val="bg1"/>
              </a:solidFill>
              <a:latin typeface="Lora" pitchFamily="2" charset="-94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Quick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Mounting</a:t>
            </a:r>
            <a:endParaRPr lang="tr-TR" sz="1400" dirty="0" smtClean="0">
              <a:solidFill>
                <a:schemeClr val="bg1"/>
              </a:solidFill>
              <a:latin typeface="Lora" pitchFamily="2" charset="-94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Better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indoor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air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quality</a:t>
            </a:r>
            <a:endParaRPr lang="tr-TR" sz="1400" dirty="0" smtClean="0">
              <a:solidFill>
                <a:schemeClr val="bg1"/>
              </a:solidFill>
              <a:latin typeface="Lora" pitchFamily="2" charset="-94"/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Constant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 </a:t>
            </a:r>
            <a:r>
              <a:rPr lang="tr-TR" sz="1400" dirty="0" err="1" smtClean="0">
                <a:solidFill>
                  <a:schemeClr val="bg1"/>
                </a:solidFill>
                <a:latin typeface="Lora" pitchFamily="2" charset="-94"/>
              </a:rPr>
              <a:t>flow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827584" y="3291830"/>
            <a:ext cx="3087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Düşük basınç </a:t>
            </a: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kaybı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Üfleme ve emişe uygun tasarım</a:t>
            </a:r>
            <a:endParaRPr lang="tr-TR" sz="1400" dirty="0" smtClean="0">
              <a:solidFill>
                <a:schemeClr val="bg1"/>
              </a:solidFill>
              <a:latin typeface="Lora" pitchFamily="2" charset="-9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Paslanmaz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Hızlı montaj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Daha iyi iç ortam hava kalitesi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bg1"/>
                </a:solidFill>
                <a:latin typeface="Lora" pitchFamily="2" charset="-94"/>
              </a:rPr>
              <a:t>Sabit akış </a:t>
            </a:r>
            <a:endParaRPr lang="tr-TR" sz="1400" dirty="0">
              <a:solidFill>
                <a:schemeClr val="bg1"/>
              </a:solidFill>
              <a:latin typeface="Lora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172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494</Words>
  <Application>Microsoft Office PowerPoint</Application>
  <PresentationFormat>Ekran Gösterisi (16:9)</PresentationFormat>
  <Paragraphs>168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myasin.sivis</dc:creator>
  <cp:lastModifiedBy>myasin.sivis</cp:lastModifiedBy>
  <cp:revision>89</cp:revision>
  <dcterms:created xsi:type="dcterms:W3CDTF">2016-12-05T11:19:55Z</dcterms:created>
  <dcterms:modified xsi:type="dcterms:W3CDTF">2018-04-04T07:53:47Z</dcterms:modified>
</cp:coreProperties>
</file>